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3"/>
  </p:notesMasterIdLst>
  <p:sldIdLst>
    <p:sldId id="256" r:id="rId6"/>
    <p:sldId id="258" r:id="rId7"/>
    <p:sldId id="260" r:id="rId8"/>
    <p:sldId id="262" r:id="rId9"/>
    <p:sldId id="264" r:id="rId10"/>
    <p:sldId id="267" r:id="rId11"/>
    <p:sldId id="2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03C"/>
    <a:srgbClr val="2D739B"/>
    <a:srgbClr val="96A6B4"/>
    <a:srgbClr val="598CB0"/>
    <a:srgbClr val="125675"/>
    <a:srgbClr val="C9740D"/>
    <a:srgbClr val="016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1"/>
    <p:restoredTop sz="82579" autoAdjust="0"/>
  </p:normalViewPr>
  <p:slideViewPr>
    <p:cSldViewPr snapToGrid="0">
      <p:cViewPr varScale="1">
        <p:scale>
          <a:sx n="51" d="100"/>
          <a:sy n="51" d="100"/>
        </p:scale>
        <p:origin x="12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5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9845AD-2ADE-46B0-8F56-C73F7F33B65C}" type="doc">
      <dgm:prSet loTypeId="urn:microsoft.com/office/officeart/2005/8/layout/hProcess9" loCatId="process" qsTypeId="urn:microsoft.com/office/officeart/2005/8/quickstyle/simple1" qsCatId="simple" csTypeId="urn:microsoft.com/office/officeart/2005/8/colors/accent1_3" csCatId="accent1" phldr="1"/>
      <dgm:spPr/>
    </dgm:pt>
    <dgm:pt modelId="{46FC224F-83C4-44EE-9F90-7BAFB8C533B8}">
      <dgm:prSet phldrT="[Texte]"/>
      <dgm:spPr>
        <a:solidFill>
          <a:srgbClr val="125675"/>
        </a:solidFill>
      </dgm:spPr>
      <dgm:t>
        <a:bodyPr/>
        <a:lstStyle/>
        <a:p>
          <a:r>
            <a:rPr lang="fr-FR" dirty="0"/>
            <a:t>Plan cancer 2003-2007</a:t>
          </a:r>
        </a:p>
      </dgm:t>
    </dgm:pt>
    <dgm:pt modelId="{B8B1384D-5792-4B53-8B77-492D2896B5D6}" type="parTrans" cxnId="{D4D19DA5-074D-4C77-901E-4E3A05BBA3F1}">
      <dgm:prSet/>
      <dgm:spPr/>
      <dgm:t>
        <a:bodyPr/>
        <a:lstStyle/>
        <a:p>
          <a:endParaRPr lang="fr-FR"/>
        </a:p>
      </dgm:t>
    </dgm:pt>
    <dgm:pt modelId="{E7B9AEBD-156C-4EB6-BE8D-7630F69EF80C}" type="sibTrans" cxnId="{D4D19DA5-074D-4C77-901E-4E3A05BBA3F1}">
      <dgm:prSet/>
      <dgm:spPr/>
      <dgm:t>
        <a:bodyPr/>
        <a:lstStyle/>
        <a:p>
          <a:endParaRPr lang="fr-FR"/>
        </a:p>
      </dgm:t>
    </dgm:pt>
    <dgm:pt modelId="{9DC17813-642D-485A-99DA-D0409EE93AC4}">
      <dgm:prSet phldrT="[Texte]"/>
      <dgm:spPr>
        <a:solidFill>
          <a:srgbClr val="2D739B"/>
        </a:solidFill>
      </dgm:spPr>
      <dgm:t>
        <a:bodyPr/>
        <a:lstStyle/>
        <a:p>
          <a:r>
            <a:rPr lang="fr-FR" dirty="0"/>
            <a:t>Plan cancer 2009-2013</a:t>
          </a:r>
        </a:p>
      </dgm:t>
    </dgm:pt>
    <dgm:pt modelId="{4B9C5D7E-E4F4-459F-BF09-2609178095C0}" type="parTrans" cxnId="{50EF2979-AA07-4993-BF9D-0607D3F8DF44}">
      <dgm:prSet/>
      <dgm:spPr/>
      <dgm:t>
        <a:bodyPr/>
        <a:lstStyle/>
        <a:p>
          <a:endParaRPr lang="fr-FR"/>
        </a:p>
      </dgm:t>
    </dgm:pt>
    <dgm:pt modelId="{69598BAE-DA88-4228-97DB-4CF339A02DA9}" type="sibTrans" cxnId="{50EF2979-AA07-4993-BF9D-0607D3F8DF44}">
      <dgm:prSet/>
      <dgm:spPr/>
      <dgm:t>
        <a:bodyPr/>
        <a:lstStyle/>
        <a:p>
          <a:endParaRPr lang="fr-FR"/>
        </a:p>
      </dgm:t>
    </dgm:pt>
    <dgm:pt modelId="{45F5C7E6-6688-45C1-B7A9-5381DCB3D0D9}">
      <dgm:prSet phldrT="[Texte]"/>
      <dgm:spPr>
        <a:solidFill>
          <a:srgbClr val="598CB0"/>
        </a:solidFill>
      </dgm:spPr>
      <dgm:t>
        <a:bodyPr/>
        <a:lstStyle/>
        <a:p>
          <a:r>
            <a:rPr lang="fr-FR" dirty="0"/>
            <a:t>Plan cancer 2014-2019</a:t>
          </a:r>
        </a:p>
      </dgm:t>
    </dgm:pt>
    <dgm:pt modelId="{3FB115FA-E229-4424-9E02-F7E079210682}" type="parTrans" cxnId="{52A957C2-F574-4B7F-8C69-10DB274A77D9}">
      <dgm:prSet/>
      <dgm:spPr/>
      <dgm:t>
        <a:bodyPr/>
        <a:lstStyle/>
        <a:p>
          <a:endParaRPr lang="fr-FR"/>
        </a:p>
      </dgm:t>
    </dgm:pt>
    <dgm:pt modelId="{DEEFC7DB-016E-400A-BBA2-693EADAA5178}" type="sibTrans" cxnId="{52A957C2-F574-4B7F-8C69-10DB274A77D9}">
      <dgm:prSet/>
      <dgm:spPr/>
      <dgm:t>
        <a:bodyPr/>
        <a:lstStyle/>
        <a:p>
          <a:endParaRPr lang="fr-FR"/>
        </a:p>
      </dgm:t>
    </dgm:pt>
    <dgm:pt modelId="{664E46CB-0226-4305-9B06-32D45F445AD4}">
      <dgm:prSet/>
      <dgm:spPr>
        <a:solidFill>
          <a:srgbClr val="96A6B4"/>
        </a:solidFill>
      </dgm:spPr>
      <dgm:t>
        <a:bodyPr/>
        <a:lstStyle/>
        <a:p>
          <a:r>
            <a:rPr lang="fr-FR" dirty="0"/>
            <a:t>Stratégie décennale de lutte contre les cancers</a:t>
          </a:r>
        </a:p>
      </dgm:t>
    </dgm:pt>
    <dgm:pt modelId="{91E562B4-1477-46A4-89BF-5FF16306D28B}" type="parTrans" cxnId="{041BBD78-2226-4C44-B1B1-B2E30AD9DC27}">
      <dgm:prSet/>
      <dgm:spPr/>
      <dgm:t>
        <a:bodyPr/>
        <a:lstStyle/>
        <a:p>
          <a:endParaRPr lang="fr-FR"/>
        </a:p>
      </dgm:t>
    </dgm:pt>
    <dgm:pt modelId="{6676B1FF-5F8F-40D2-9473-9DBD7D9B3F6A}" type="sibTrans" cxnId="{041BBD78-2226-4C44-B1B1-B2E30AD9DC27}">
      <dgm:prSet/>
      <dgm:spPr/>
      <dgm:t>
        <a:bodyPr/>
        <a:lstStyle/>
        <a:p>
          <a:endParaRPr lang="fr-FR"/>
        </a:p>
      </dgm:t>
    </dgm:pt>
    <dgm:pt modelId="{2AB67D8F-9138-4B64-8CFB-5810E59D5664}" type="pres">
      <dgm:prSet presAssocID="{829845AD-2ADE-46B0-8F56-C73F7F33B65C}" presName="CompostProcess" presStyleCnt="0">
        <dgm:presLayoutVars>
          <dgm:dir/>
          <dgm:resizeHandles val="exact"/>
        </dgm:presLayoutVars>
      </dgm:prSet>
      <dgm:spPr/>
    </dgm:pt>
    <dgm:pt modelId="{46C5CA0C-CD37-478F-B9A9-AD020C3CC1D0}" type="pres">
      <dgm:prSet presAssocID="{829845AD-2ADE-46B0-8F56-C73F7F33B65C}" presName="arrow" presStyleLbl="bgShp" presStyleIdx="0" presStyleCnt="1"/>
      <dgm:spPr/>
    </dgm:pt>
    <dgm:pt modelId="{D9359A43-D0E1-4987-9FAC-6849191464C7}" type="pres">
      <dgm:prSet presAssocID="{829845AD-2ADE-46B0-8F56-C73F7F33B65C}" presName="linearProcess" presStyleCnt="0"/>
      <dgm:spPr/>
    </dgm:pt>
    <dgm:pt modelId="{853D3E50-A4C4-4F31-A443-2D2706A4FD28}" type="pres">
      <dgm:prSet presAssocID="{46FC224F-83C4-44EE-9F90-7BAFB8C533B8}" presName="textNode" presStyleLbl="node1" presStyleIdx="0" presStyleCnt="4">
        <dgm:presLayoutVars>
          <dgm:bulletEnabled val="1"/>
        </dgm:presLayoutVars>
      </dgm:prSet>
      <dgm:spPr/>
    </dgm:pt>
    <dgm:pt modelId="{C5EDABF7-061A-4280-86AD-CA3436165355}" type="pres">
      <dgm:prSet presAssocID="{E7B9AEBD-156C-4EB6-BE8D-7630F69EF80C}" presName="sibTrans" presStyleCnt="0"/>
      <dgm:spPr/>
    </dgm:pt>
    <dgm:pt modelId="{9D203173-5823-4A09-962A-767EE2D95537}" type="pres">
      <dgm:prSet presAssocID="{9DC17813-642D-485A-99DA-D0409EE93AC4}" presName="textNode" presStyleLbl="node1" presStyleIdx="1" presStyleCnt="4">
        <dgm:presLayoutVars>
          <dgm:bulletEnabled val="1"/>
        </dgm:presLayoutVars>
      </dgm:prSet>
      <dgm:spPr/>
    </dgm:pt>
    <dgm:pt modelId="{6E8E4AE6-0A29-44E0-9F34-4C9A69C707F5}" type="pres">
      <dgm:prSet presAssocID="{69598BAE-DA88-4228-97DB-4CF339A02DA9}" presName="sibTrans" presStyleCnt="0"/>
      <dgm:spPr/>
    </dgm:pt>
    <dgm:pt modelId="{FC6029B6-31A5-4A5A-ADB4-0138BE5A77A4}" type="pres">
      <dgm:prSet presAssocID="{45F5C7E6-6688-45C1-B7A9-5381DCB3D0D9}" presName="textNode" presStyleLbl="node1" presStyleIdx="2" presStyleCnt="4">
        <dgm:presLayoutVars>
          <dgm:bulletEnabled val="1"/>
        </dgm:presLayoutVars>
      </dgm:prSet>
      <dgm:spPr/>
    </dgm:pt>
    <dgm:pt modelId="{BE789506-3C22-4B96-B9AD-BB793BB1A205}" type="pres">
      <dgm:prSet presAssocID="{DEEFC7DB-016E-400A-BBA2-693EADAA5178}" presName="sibTrans" presStyleCnt="0"/>
      <dgm:spPr/>
    </dgm:pt>
    <dgm:pt modelId="{9F3AFEDC-E501-47CB-A495-A03CADEDA1CB}" type="pres">
      <dgm:prSet presAssocID="{664E46CB-0226-4305-9B06-32D45F445AD4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E4BF9940-54C3-4394-BE59-A8AC6C33F081}" type="presOf" srcId="{829845AD-2ADE-46B0-8F56-C73F7F33B65C}" destId="{2AB67D8F-9138-4B64-8CFB-5810E59D5664}" srcOrd="0" destOrd="0" presId="urn:microsoft.com/office/officeart/2005/8/layout/hProcess9"/>
    <dgm:cxn modelId="{EB8FFF5D-9371-42A2-92B1-C37216B96E50}" type="presOf" srcId="{46FC224F-83C4-44EE-9F90-7BAFB8C533B8}" destId="{853D3E50-A4C4-4F31-A443-2D2706A4FD28}" srcOrd="0" destOrd="0" presId="urn:microsoft.com/office/officeart/2005/8/layout/hProcess9"/>
    <dgm:cxn modelId="{041BBD78-2226-4C44-B1B1-B2E30AD9DC27}" srcId="{829845AD-2ADE-46B0-8F56-C73F7F33B65C}" destId="{664E46CB-0226-4305-9B06-32D45F445AD4}" srcOrd="3" destOrd="0" parTransId="{91E562B4-1477-46A4-89BF-5FF16306D28B}" sibTransId="{6676B1FF-5F8F-40D2-9473-9DBD7D9B3F6A}"/>
    <dgm:cxn modelId="{50EF2979-AA07-4993-BF9D-0607D3F8DF44}" srcId="{829845AD-2ADE-46B0-8F56-C73F7F33B65C}" destId="{9DC17813-642D-485A-99DA-D0409EE93AC4}" srcOrd="1" destOrd="0" parTransId="{4B9C5D7E-E4F4-459F-BF09-2609178095C0}" sibTransId="{69598BAE-DA88-4228-97DB-4CF339A02DA9}"/>
    <dgm:cxn modelId="{D4D19DA5-074D-4C77-901E-4E3A05BBA3F1}" srcId="{829845AD-2ADE-46B0-8F56-C73F7F33B65C}" destId="{46FC224F-83C4-44EE-9F90-7BAFB8C533B8}" srcOrd="0" destOrd="0" parTransId="{B8B1384D-5792-4B53-8B77-492D2896B5D6}" sibTransId="{E7B9AEBD-156C-4EB6-BE8D-7630F69EF80C}"/>
    <dgm:cxn modelId="{52A957C2-F574-4B7F-8C69-10DB274A77D9}" srcId="{829845AD-2ADE-46B0-8F56-C73F7F33B65C}" destId="{45F5C7E6-6688-45C1-B7A9-5381DCB3D0D9}" srcOrd="2" destOrd="0" parTransId="{3FB115FA-E229-4424-9E02-F7E079210682}" sibTransId="{DEEFC7DB-016E-400A-BBA2-693EADAA5178}"/>
    <dgm:cxn modelId="{4B29D6C8-AF8A-4D38-A168-5D6F01F4A5C5}" type="presOf" srcId="{664E46CB-0226-4305-9B06-32D45F445AD4}" destId="{9F3AFEDC-E501-47CB-A495-A03CADEDA1CB}" srcOrd="0" destOrd="0" presId="urn:microsoft.com/office/officeart/2005/8/layout/hProcess9"/>
    <dgm:cxn modelId="{C7B5B4E3-D6F9-4DCD-BBE2-0829C5AF910E}" type="presOf" srcId="{9DC17813-642D-485A-99DA-D0409EE93AC4}" destId="{9D203173-5823-4A09-962A-767EE2D95537}" srcOrd="0" destOrd="0" presId="urn:microsoft.com/office/officeart/2005/8/layout/hProcess9"/>
    <dgm:cxn modelId="{3E00E0FF-972C-46EF-A546-8CD3CF6A2093}" type="presOf" srcId="{45F5C7E6-6688-45C1-B7A9-5381DCB3D0D9}" destId="{FC6029B6-31A5-4A5A-ADB4-0138BE5A77A4}" srcOrd="0" destOrd="0" presId="urn:microsoft.com/office/officeart/2005/8/layout/hProcess9"/>
    <dgm:cxn modelId="{21BC335F-51E7-4EB0-9E38-F44011199B22}" type="presParOf" srcId="{2AB67D8F-9138-4B64-8CFB-5810E59D5664}" destId="{46C5CA0C-CD37-478F-B9A9-AD020C3CC1D0}" srcOrd="0" destOrd="0" presId="urn:microsoft.com/office/officeart/2005/8/layout/hProcess9"/>
    <dgm:cxn modelId="{DB41BE6E-E9C9-4863-9210-5600ED842CC1}" type="presParOf" srcId="{2AB67D8F-9138-4B64-8CFB-5810E59D5664}" destId="{D9359A43-D0E1-4987-9FAC-6849191464C7}" srcOrd="1" destOrd="0" presId="urn:microsoft.com/office/officeart/2005/8/layout/hProcess9"/>
    <dgm:cxn modelId="{90824E22-C6E0-4608-80ED-A47D1BE3A178}" type="presParOf" srcId="{D9359A43-D0E1-4987-9FAC-6849191464C7}" destId="{853D3E50-A4C4-4F31-A443-2D2706A4FD28}" srcOrd="0" destOrd="0" presId="urn:microsoft.com/office/officeart/2005/8/layout/hProcess9"/>
    <dgm:cxn modelId="{1F70DD06-6D72-45A7-A0B4-98CA2F7E2D1D}" type="presParOf" srcId="{D9359A43-D0E1-4987-9FAC-6849191464C7}" destId="{C5EDABF7-061A-4280-86AD-CA3436165355}" srcOrd="1" destOrd="0" presId="urn:microsoft.com/office/officeart/2005/8/layout/hProcess9"/>
    <dgm:cxn modelId="{B72E273C-132B-4E40-8387-747152B8FD8C}" type="presParOf" srcId="{D9359A43-D0E1-4987-9FAC-6849191464C7}" destId="{9D203173-5823-4A09-962A-767EE2D95537}" srcOrd="2" destOrd="0" presId="urn:microsoft.com/office/officeart/2005/8/layout/hProcess9"/>
    <dgm:cxn modelId="{FDE7408C-D1D3-4165-80E8-A4C7B408A4E6}" type="presParOf" srcId="{D9359A43-D0E1-4987-9FAC-6849191464C7}" destId="{6E8E4AE6-0A29-44E0-9F34-4C9A69C707F5}" srcOrd="3" destOrd="0" presId="urn:microsoft.com/office/officeart/2005/8/layout/hProcess9"/>
    <dgm:cxn modelId="{FEC161A8-0221-4C2D-BFB1-B90310CAC9C0}" type="presParOf" srcId="{D9359A43-D0E1-4987-9FAC-6849191464C7}" destId="{FC6029B6-31A5-4A5A-ADB4-0138BE5A77A4}" srcOrd="4" destOrd="0" presId="urn:microsoft.com/office/officeart/2005/8/layout/hProcess9"/>
    <dgm:cxn modelId="{8EBF9875-31E1-49BC-A2CD-50B573BB35F6}" type="presParOf" srcId="{D9359A43-D0E1-4987-9FAC-6849191464C7}" destId="{BE789506-3C22-4B96-B9AD-BB793BB1A205}" srcOrd="5" destOrd="0" presId="urn:microsoft.com/office/officeart/2005/8/layout/hProcess9"/>
    <dgm:cxn modelId="{F5B3CE55-EDD8-418E-B07E-5C24865BCDC9}" type="presParOf" srcId="{D9359A43-D0E1-4987-9FAC-6849191464C7}" destId="{9F3AFEDC-E501-47CB-A495-A03CADEDA1C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5CA0C-CD37-478F-B9A9-AD020C3CC1D0}">
      <dsp:nvSpPr>
        <dsp:cNvPr id="0" name=""/>
        <dsp:cNvSpPr/>
      </dsp:nvSpPr>
      <dsp:spPr>
        <a:xfrm>
          <a:off x="828923" y="0"/>
          <a:ext cx="9394466" cy="40481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3D3E50-A4C4-4F31-A443-2D2706A4FD28}">
      <dsp:nvSpPr>
        <dsp:cNvPr id="0" name=""/>
        <dsp:cNvSpPr/>
      </dsp:nvSpPr>
      <dsp:spPr>
        <a:xfrm>
          <a:off x="5531" y="1214451"/>
          <a:ext cx="2660542" cy="1619268"/>
        </a:xfrm>
        <a:prstGeom prst="roundRect">
          <a:avLst/>
        </a:prstGeom>
        <a:solidFill>
          <a:srgbClr val="12567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Plan cancer 2003-2007</a:t>
          </a:r>
        </a:p>
      </dsp:txBody>
      <dsp:txXfrm>
        <a:off x="84577" y="1293497"/>
        <a:ext cx="2502450" cy="1461176"/>
      </dsp:txXfrm>
    </dsp:sp>
    <dsp:sp modelId="{9D203173-5823-4A09-962A-767EE2D95537}">
      <dsp:nvSpPr>
        <dsp:cNvPr id="0" name=""/>
        <dsp:cNvSpPr/>
      </dsp:nvSpPr>
      <dsp:spPr>
        <a:xfrm>
          <a:off x="2799100" y="1214451"/>
          <a:ext cx="2660542" cy="1619268"/>
        </a:xfrm>
        <a:prstGeom prst="roundRect">
          <a:avLst/>
        </a:prstGeom>
        <a:solidFill>
          <a:srgbClr val="2D739B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Plan cancer 2009-2013</a:t>
          </a:r>
        </a:p>
      </dsp:txBody>
      <dsp:txXfrm>
        <a:off x="2878146" y="1293497"/>
        <a:ext cx="2502450" cy="1461176"/>
      </dsp:txXfrm>
    </dsp:sp>
    <dsp:sp modelId="{FC6029B6-31A5-4A5A-ADB4-0138BE5A77A4}">
      <dsp:nvSpPr>
        <dsp:cNvPr id="0" name=""/>
        <dsp:cNvSpPr/>
      </dsp:nvSpPr>
      <dsp:spPr>
        <a:xfrm>
          <a:off x="5592670" y="1214451"/>
          <a:ext cx="2660542" cy="1619268"/>
        </a:xfrm>
        <a:prstGeom prst="roundRect">
          <a:avLst/>
        </a:prstGeom>
        <a:solidFill>
          <a:srgbClr val="598CB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Plan cancer 2014-2019</a:t>
          </a:r>
        </a:p>
      </dsp:txBody>
      <dsp:txXfrm>
        <a:off x="5671716" y="1293497"/>
        <a:ext cx="2502450" cy="1461176"/>
      </dsp:txXfrm>
    </dsp:sp>
    <dsp:sp modelId="{9F3AFEDC-E501-47CB-A495-A03CADEDA1CB}">
      <dsp:nvSpPr>
        <dsp:cNvPr id="0" name=""/>
        <dsp:cNvSpPr/>
      </dsp:nvSpPr>
      <dsp:spPr>
        <a:xfrm>
          <a:off x="8386239" y="1214451"/>
          <a:ext cx="2660542" cy="1619268"/>
        </a:xfrm>
        <a:prstGeom prst="roundRect">
          <a:avLst/>
        </a:prstGeom>
        <a:solidFill>
          <a:srgbClr val="96A6B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Stratégie décennale de lutte contre les cancers</a:t>
          </a:r>
        </a:p>
      </dsp:txBody>
      <dsp:txXfrm>
        <a:off x="8465285" y="1293497"/>
        <a:ext cx="2502450" cy="1461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B03E3-87D1-43E4-BDCD-ED89DB7F5AFC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E3ABA-2942-411A-89DC-53A50249F7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29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800" dirty="0">
                <a:effectLst/>
                <a:latin typeface="Marianne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structurer et de formaliser le recours interrégional aux soins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3E3ABA-2942-411A-89DC-53A50249F78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81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DD694-1B10-8B0B-1C25-4D8B8A1EE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842868"/>
            <a:ext cx="10515599" cy="1497778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BDF9D2-9232-2D0B-3186-730472E3B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98629"/>
            <a:ext cx="10515600" cy="123700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CF3AAA-6113-824E-92B5-F003173A3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992794"/>
            <a:ext cx="2743200" cy="365125"/>
          </a:xfrm>
        </p:spPr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FE8A5E-D6C2-0B4E-4DEA-5164F22A6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992794"/>
            <a:ext cx="4114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4E415C-0A7E-F9EC-CAD7-F52D36E5F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92794"/>
            <a:ext cx="2743200" cy="365125"/>
          </a:xfrm>
        </p:spPr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39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34A326-12D5-A6A5-5F0C-EB11DC20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3D6A29-1BF3-6519-F889-9590FC815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51F5AD-FBEC-E225-CAF7-0020A7AD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8A3F22-CB7A-13CB-932B-AE0E5A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BA0C14-8095-FD06-30C7-8DB077CA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0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21CF89-2DBC-E6D6-B206-C36BB09FD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22F46DE-BBD6-3CDB-4128-41BDAE11E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69EBDD-7270-3CF4-7B9C-CA37B1551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2DCCB0-2B53-9E6F-8AE0-78666088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8177B-9F52-7677-05E6-3884BD7E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6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918F10-A6A5-3685-618D-CB3324CDD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373BE3-CF33-57B6-BDBF-0F4022441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7EFFD6-4B84-DC63-DE94-ADDAC4429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350EDB-CEA9-7D43-D9D8-D885BEAA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AE3DC6-3FE2-B4A5-6F63-7A17E35A2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3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FE7320-32B5-572A-A163-897EFCA4A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310BEE-8371-6630-C87D-0C0007857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458CE9-98CE-3FB3-4AD3-8DD7539E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0122F3-8194-DABE-CD72-00146840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E5DC5-433E-17DD-4CD7-C6E287C1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49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C0FE0-5B5A-8CCF-9A3F-4EF202D2D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D5EC01-8340-DAAB-3404-BC45CE1625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FCD956-30A6-845D-8B09-012279D91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401651-F0EF-D95A-8FE0-1DD83991E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74495D-7EAA-335F-BA68-E34B1B105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B2094C-9C21-EEEE-FF54-7F4CFD16A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5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09D58-E1EF-1E41-B03C-0098A69F1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9B68CD-2604-9F3F-5AF4-FA8970700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AD0B85-0E1D-CDD0-B855-5CCB0D8BE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232777-1243-E790-1686-913512556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A6E73C3-DC00-8559-0F40-FBC5397C2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3442128-BAE5-0E0A-F8F1-59536C843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7FF8D0-6FEF-9D15-39F0-11396D61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102777-D938-153E-A4AB-76F18F7C5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43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9542C1-B0C2-274A-49FF-80CA4F1FE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A67555-D47D-1859-76D5-20E613EB3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20BEF0-041C-F1B0-7C36-95082205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BB750-3861-D54A-06B8-098929E9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54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CD6A574-EC05-7F4B-B5A5-FC50D2DE0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EA8E57-B732-A2B1-D3EF-82979EE3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266E96-A03D-B532-7123-21F4F2CC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40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DB088E-6B5D-C440-1CC7-22547350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DB281F-32A2-0E75-A228-57FF727C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BC9530-ECE0-B1E6-3E48-F2DA36A92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615B3C-BC79-103A-533D-E8702F0C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A33E7E-AF6B-FCEE-304C-AA3AF8C2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FD8FFD-ABD3-17B6-1A29-5607C224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14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D20BD-28C4-6B61-0149-760A0458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F73C36-F303-72A0-30F0-562562FCD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9C37948-5552-3E70-F996-7E5687C80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64BA21-E01A-C1CB-5189-C8ABF539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A905-F4B1-3D4D-9EF8-1F64B12C5BF2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2322BE-5B27-0E8B-B1B2-2943C09D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4C591F-7459-9FED-1DCD-9539139C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795E2-B852-7047-962B-4AF0265712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4C1BD7-E808-6082-5696-045335A5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299"/>
            <a:ext cx="10515600" cy="1068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D66306-6BF5-05B9-6BC0-453A4181B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2357"/>
            <a:ext cx="10515600" cy="3613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0BC6C6-ABEE-E3A8-8EE0-4F332075F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24A905-F4B1-3D4D-9EF8-1F64B12C5BF2}" type="datetimeFigureOut">
              <a:rPr lang="fr-FR" smtClean="0"/>
              <a:pPr/>
              <a:t>18/09/2025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9BBBFE-6346-2DCF-C9DE-3FE02CEBF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6D91FE-2A59-CBE5-DC74-3FF8C876B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0795E2-B852-7047-962B-4AF0265712F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81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167A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048BC-1FD9-4DCE-779B-4C49C98136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2005-2025 : quel bilan des dispositifs de coordination en cancérologie, promus par l’Institut national du cancer ?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3F319CE-6766-48D4-7F08-184C12374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634096"/>
            <a:ext cx="10515600" cy="1237007"/>
          </a:xfrm>
        </p:spPr>
        <p:txBody>
          <a:bodyPr>
            <a:normAutofit/>
          </a:bodyPr>
          <a:lstStyle/>
          <a:p>
            <a:r>
              <a:rPr lang="fr-FR" sz="2200" dirty="0"/>
              <a:t>Pr Norbert IFRAH – Président de l’Institut national du cancer</a:t>
            </a:r>
          </a:p>
          <a:p>
            <a:endParaRPr lang="fr-FR" sz="22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A51A348-DB17-461D-9627-0F3D6CF58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619" y="5211548"/>
            <a:ext cx="1702714" cy="91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90451"/>
            <a:ext cx="10515600" cy="811536"/>
          </a:xfrm>
        </p:spPr>
        <p:txBody>
          <a:bodyPr/>
          <a:lstStyle/>
          <a:p>
            <a:r>
              <a:rPr lang="fr-FR" dirty="0"/>
              <a:t>L’impérative coordination des soins en cancérologie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FE80F0DB-A458-4C9C-A7D5-CE80B5D7C841}"/>
              </a:ext>
            </a:extLst>
          </p:cNvPr>
          <p:cNvSpPr/>
          <p:nvPr/>
        </p:nvSpPr>
        <p:spPr>
          <a:xfrm>
            <a:off x="577272" y="1770752"/>
            <a:ext cx="3472665" cy="146599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Augmentation des cas de cancer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AC75A4E-4F88-4CAA-A80B-44EDBBD29861}"/>
              </a:ext>
            </a:extLst>
          </p:cNvPr>
          <p:cNvSpPr/>
          <p:nvPr/>
        </p:nvSpPr>
        <p:spPr>
          <a:xfrm>
            <a:off x="4347913" y="1770752"/>
            <a:ext cx="3472665" cy="146599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2400" b="1" dirty="0"/>
              <a:t>Amélioration globale de la survie des personnes malades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0432F843-28A8-47DD-BA95-B422F0FF0D8A}"/>
              </a:ext>
            </a:extLst>
          </p:cNvPr>
          <p:cNvSpPr/>
          <p:nvPr/>
        </p:nvSpPr>
        <p:spPr>
          <a:xfrm>
            <a:off x="8118554" y="1770752"/>
            <a:ext cx="3472665" cy="146599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2400" b="1" dirty="0"/>
              <a:t>Virage ambulatoire</a:t>
            </a:r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id="{138EA9B7-0A70-4021-842C-AA285336071D}"/>
              </a:ext>
            </a:extLst>
          </p:cNvPr>
          <p:cNvSpPr/>
          <p:nvPr/>
        </p:nvSpPr>
        <p:spPr>
          <a:xfrm rot="10800000">
            <a:off x="2157571" y="3482945"/>
            <a:ext cx="7885304" cy="626723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3C6998A-BA34-4BDD-94B3-F75457EA3D1C}"/>
              </a:ext>
            </a:extLst>
          </p:cNvPr>
          <p:cNvSpPr/>
          <p:nvPr/>
        </p:nvSpPr>
        <p:spPr>
          <a:xfrm>
            <a:off x="1490334" y="4278115"/>
            <a:ext cx="9205439" cy="1043898"/>
          </a:xfrm>
          <a:prstGeom prst="roundRect">
            <a:avLst/>
          </a:prstGeom>
          <a:solidFill>
            <a:srgbClr val="F2A03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2400" b="1" dirty="0"/>
              <a:t>Besoin croissant de parcours coordonnés</a:t>
            </a:r>
          </a:p>
        </p:txBody>
      </p:sp>
    </p:spTree>
    <p:extLst>
      <p:ext uri="{BB962C8B-B14F-4D97-AF65-F5344CB8AC3E}">
        <p14:creationId xmlns:p14="http://schemas.microsoft.com/office/powerpoint/2010/main" val="156888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76919"/>
            <a:ext cx="10515600" cy="811536"/>
          </a:xfrm>
        </p:spPr>
        <p:txBody>
          <a:bodyPr/>
          <a:lstStyle/>
          <a:p>
            <a:r>
              <a:rPr lang="fr-FR" dirty="0"/>
              <a:t>L’impérative coordination des soins en cancérologie</a:t>
            </a:r>
          </a:p>
        </p:txBody>
      </p:sp>
      <p:graphicFrame>
        <p:nvGraphicFramePr>
          <p:cNvPr id="13" name="Diagramme 12">
            <a:extLst>
              <a:ext uri="{FF2B5EF4-FFF2-40B4-BE49-F238E27FC236}">
                <a16:creationId xmlns:a16="http://schemas.microsoft.com/office/drawing/2014/main" id="{8C80ED79-D30D-4D45-978E-BB01C7E87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0586453"/>
              </p:ext>
            </p:extLst>
          </p:nvPr>
        </p:nvGraphicFramePr>
        <p:xfrm>
          <a:off x="685798" y="1659834"/>
          <a:ext cx="11052313" cy="4048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EC4D3A6-C4C8-4BA9-A737-97270F5B9C99}"/>
              </a:ext>
            </a:extLst>
          </p:cNvPr>
          <p:cNvCxnSpPr/>
          <p:nvPr/>
        </p:nvCxnSpPr>
        <p:spPr>
          <a:xfrm>
            <a:off x="1997765" y="2605523"/>
            <a:ext cx="0" cy="298174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AF2858F-39ED-449F-A0B3-27D98ADBB9D4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4807226" y="4505738"/>
            <a:ext cx="1" cy="493418"/>
          </a:xfrm>
          <a:prstGeom prst="line">
            <a:avLst/>
          </a:prstGeom>
          <a:ln w="28575">
            <a:solidFill>
              <a:srgbClr val="2D73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DE66ABDD-793C-4796-8F62-A7055D552FED}"/>
              </a:ext>
            </a:extLst>
          </p:cNvPr>
          <p:cNvSpPr txBox="1"/>
          <p:nvPr/>
        </p:nvSpPr>
        <p:spPr>
          <a:xfrm>
            <a:off x="3548270" y="4999156"/>
            <a:ext cx="2517913" cy="923330"/>
          </a:xfrm>
          <a:prstGeom prst="rect">
            <a:avLst/>
          </a:prstGeom>
          <a:solidFill>
            <a:srgbClr val="2D739B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OIR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réseaux de référence pour les cancers rares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B94983-A56C-4FED-82E0-A065DF550F93}"/>
              </a:ext>
            </a:extLst>
          </p:cNvPr>
          <p:cNvSpPr txBox="1"/>
          <p:nvPr/>
        </p:nvSpPr>
        <p:spPr>
          <a:xfrm>
            <a:off x="685798" y="1121825"/>
            <a:ext cx="2604054" cy="1200329"/>
          </a:xfrm>
          <a:prstGeom prst="rect">
            <a:avLst/>
          </a:prstGeom>
          <a:solidFill>
            <a:srgbClr val="125675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Réseaux régionaux de cancérologie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3C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UCOG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184A1A7-AF0E-4629-BF54-5ABCA2750E52}"/>
              </a:ext>
            </a:extLst>
          </p:cNvPr>
          <p:cNvSpPr txBox="1"/>
          <p:nvPr/>
        </p:nvSpPr>
        <p:spPr>
          <a:xfrm>
            <a:off x="6380922" y="1723645"/>
            <a:ext cx="2438399" cy="923330"/>
          </a:xfrm>
          <a:prstGeom prst="rect">
            <a:avLst/>
          </a:prstGeom>
          <a:solidFill>
            <a:srgbClr val="598CB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Equipes pluridisciplinaires AJA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7F223039-C065-40E8-8D53-D36F51A27F03}"/>
              </a:ext>
            </a:extLst>
          </p:cNvPr>
          <p:cNvCxnSpPr>
            <a:cxnSpLocks/>
          </p:cNvCxnSpPr>
          <p:nvPr/>
        </p:nvCxnSpPr>
        <p:spPr>
          <a:xfrm>
            <a:off x="7600120" y="2367281"/>
            <a:ext cx="1" cy="493418"/>
          </a:xfrm>
          <a:prstGeom prst="line">
            <a:avLst/>
          </a:prstGeom>
          <a:ln w="28575">
            <a:solidFill>
              <a:srgbClr val="598CB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1F4FFC0-FC0C-478C-BAC3-7BBD83E8631B}"/>
              </a:ext>
            </a:extLst>
          </p:cNvPr>
          <p:cNvCxnSpPr>
            <a:cxnSpLocks/>
          </p:cNvCxnSpPr>
          <p:nvPr/>
        </p:nvCxnSpPr>
        <p:spPr>
          <a:xfrm>
            <a:off x="10396330" y="4505738"/>
            <a:ext cx="1" cy="493418"/>
          </a:xfrm>
          <a:prstGeom prst="line">
            <a:avLst/>
          </a:prstGeom>
          <a:ln w="28575">
            <a:solidFill>
              <a:srgbClr val="598CB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BBCCAA4A-626E-47F6-A8B0-A07B375DF776}"/>
              </a:ext>
            </a:extLst>
          </p:cNvPr>
          <p:cNvSpPr txBox="1"/>
          <p:nvPr/>
        </p:nvSpPr>
        <p:spPr>
          <a:xfrm>
            <a:off x="9137374" y="4943698"/>
            <a:ext cx="2517913" cy="1200329"/>
          </a:xfrm>
          <a:prstGeom prst="rect">
            <a:avLst/>
          </a:prstGeom>
          <a:solidFill>
            <a:srgbClr val="96A6B4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Réseaux d’excellence clinique pour lutter contre les cancers de mauvais pronostic</a:t>
            </a:r>
          </a:p>
        </p:txBody>
      </p:sp>
    </p:spTree>
    <p:extLst>
      <p:ext uri="{BB962C8B-B14F-4D97-AF65-F5344CB8AC3E}">
        <p14:creationId xmlns:p14="http://schemas.microsoft.com/office/powerpoint/2010/main" val="331483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90451"/>
            <a:ext cx="10515600" cy="811536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Quelles réussites des différents dispositifs de coordination 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033EC3-9FC2-4322-B592-241D04BB639C}"/>
              </a:ext>
            </a:extLst>
          </p:cNvPr>
          <p:cNvSpPr/>
          <p:nvPr/>
        </p:nvSpPr>
        <p:spPr>
          <a:xfrm>
            <a:off x="1017827" y="1186498"/>
            <a:ext cx="10255598" cy="197695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 l’échelle des établissements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96F2CF7-29C3-4C9F-9495-8E550A1DCEFF}"/>
              </a:ext>
            </a:extLst>
          </p:cNvPr>
          <p:cNvSpPr/>
          <p:nvPr/>
        </p:nvSpPr>
        <p:spPr>
          <a:xfrm>
            <a:off x="1394926" y="1758369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Réseaux </a:t>
            </a:r>
          </a:p>
          <a:p>
            <a:pPr algn="ctr"/>
            <a:r>
              <a:rPr lang="fr-FR" b="1" dirty="0">
                <a:solidFill>
                  <a:srgbClr val="2D739B"/>
                </a:solidFill>
              </a:rPr>
              <a:t>« cancers rares »</a:t>
            </a:r>
            <a:endParaRPr lang="fr-FR" b="1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462F33B5-3C36-47E3-A0A0-838B67075B15}"/>
              </a:ext>
            </a:extLst>
          </p:cNvPr>
          <p:cNvSpPr/>
          <p:nvPr/>
        </p:nvSpPr>
        <p:spPr>
          <a:xfrm>
            <a:off x="1394926" y="2435334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3C</a:t>
            </a:r>
            <a:endParaRPr lang="fr-FR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F850E6-7F9B-438E-A85C-E931B8CDA258}"/>
              </a:ext>
            </a:extLst>
          </p:cNvPr>
          <p:cNvSpPr/>
          <p:nvPr/>
        </p:nvSpPr>
        <p:spPr>
          <a:xfrm>
            <a:off x="1017827" y="3495469"/>
            <a:ext cx="10255598" cy="284368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 l’échelle des départements et des régions 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ED0DFEE-7A11-44A9-A062-BDFA4707C707}"/>
              </a:ext>
            </a:extLst>
          </p:cNvPr>
          <p:cNvSpPr/>
          <p:nvPr/>
        </p:nvSpPr>
        <p:spPr>
          <a:xfrm>
            <a:off x="1394926" y="4102996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DSRC</a:t>
            </a:r>
            <a:endParaRPr lang="fr-FR" b="1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0D4E519-C45F-46CB-902B-44AF864118EE}"/>
              </a:ext>
            </a:extLst>
          </p:cNvPr>
          <p:cNvSpPr/>
          <p:nvPr/>
        </p:nvSpPr>
        <p:spPr>
          <a:xfrm>
            <a:off x="1394926" y="4896109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UCOG</a:t>
            </a:r>
            <a:endParaRPr lang="fr-FR" b="1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907B6B9-8FF2-42E9-AA33-D1F7177823CD}"/>
              </a:ext>
            </a:extLst>
          </p:cNvPr>
          <p:cNvSpPr/>
          <p:nvPr/>
        </p:nvSpPr>
        <p:spPr>
          <a:xfrm>
            <a:off x="1394926" y="5689222"/>
            <a:ext cx="1899420" cy="57287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D739B"/>
                </a:solidFill>
              </a:rPr>
              <a:t>OIR</a:t>
            </a:r>
            <a:endParaRPr lang="fr-FR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06F214B-253C-4D28-9EEA-68858D17976B}"/>
              </a:ext>
            </a:extLst>
          </p:cNvPr>
          <p:cNvSpPr txBox="1"/>
          <p:nvPr/>
        </p:nvSpPr>
        <p:spPr>
          <a:xfrm>
            <a:off x="5618068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366E8801-E661-47C5-A69F-FF247A4F0CCC}"/>
              </a:ext>
            </a:extLst>
          </p:cNvPr>
          <p:cNvSpPr/>
          <p:nvPr/>
        </p:nvSpPr>
        <p:spPr>
          <a:xfrm rot="5400000">
            <a:off x="3520683" y="1950339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A526-4662-49E4-BBC8-EE266F5F7770}"/>
              </a:ext>
            </a:extLst>
          </p:cNvPr>
          <p:cNvSpPr/>
          <p:nvPr/>
        </p:nvSpPr>
        <p:spPr>
          <a:xfrm>
            <a:off x="3980140" y="1818569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electure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anatomopathologique</a:t>
            </a:r>
            <a:endParaRPr lang="fr-F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D6B352-7CE9-4317-845F-28ABBA4EF61C}"/>
              </a:ext>
            </a:extLst>
          </p:cNvPr>
          <p:cNvSpPr/>
          <p:nvPr/>
        </p:nvSpPr>
        <p:spPr>
          <a:xfrm>
            <a:off x="6325828" y="1816670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RCP spécifiques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expertes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72A87A-D37B-4385-A56A-B95861D7F4BB}"/>
              </a:ext>
            </a:extLst>
          </p:cNvPr>
          <p:cNvSpPr/>
          <p:nvPr/>
        </p:nvSpPr>
        <p:spPr>
          <a:xfrm>
            <a:off x="8677631" y="1814187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Inclusion dans les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essais cliniques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704A85-F62D-4B62-A174-328839296CEC}"/>
              </a:ext>
            </a:extLst>
          </p:cNvPr>
          <p:cNvSpPr/>
          <p:nvPr/>
        </p:nvSpPr>
        <p:spPr>
          <a:xfrm>
            <a:off x="3978803" y="2513141"/>
            <a:ext cx="3240000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Gestion des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RCP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35F4B2F-8C7A-469D-939F-90CB106AB4EB}"/>
              </a:ext>
            </a:extLst>
          </p:cNvPr>
          <p:cNvSpPr/>
          <p:nvPr/>
        </p:nvSpPr>
        <p:spPr>
          <a:xfrm>
            <a:off x="7609132" y="2513141"/>
            <a:ext cx="3240000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Dispositif d’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annonce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riangle isocèle 25">
            <a:extLst>
              <a:ext uri="{FF2B5EF4-FFF2-40B4-BE49-F238E27FC236}">
                <a16:creationId xmlns:a16="http://schemas.microsoft.com/office/drawing/2014/main" id="{43FEA42F-36DB-4E59-A929-5BF4F4C46D05}"/>
              </a:ext>
            </a:extLst>
          </p:cNvPr>
          <p:cNvSpPr/>
          <p:nvPr/>
        </p:nvSpPr>
        <p:spPr>
          <a:xfrm rot="5400000">
            <a:off x="3529247" y="2647267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AFFB3E-F41D-4867-9F48-0DD98923D48C}"/>
              </a:ext>
            </a:extLst>
          </p:cNvPr>
          <p:cNvSpPr/>
          <p:nvPr/>
        </p:nvSpPr>
        <p:spPr>
          <a:xfrm>
            <a:off x="3980140" y="4170314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Mise en dialogue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 acteurs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FFA8AED-3F13-47BA-8633-77C02FC3FC65}"/>
              </a:ext>
            </a:extLst>
          </p:cNvPr>
          <p:cNvSpPr/>
          <p:nvPr/>
        </p:nvSpPr>
        <p:spPr>
          <a:xfrm>
            <a:off x="6334205" y="4170314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RCP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DCC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7E6E5DF-A09A-4E28-B209-9DA0320F4AF7}"/>
              </a:ext>
            </a:extLst>
          </p:cNvPr>
          <p:cNvSpPr/>
          <p:nvPr/>
        </p:nvSpPr>
        <p:spPr>
          <a:xfrm>
            <a:off x="8681955" y="4170314"/>
            <a:ext cx="2170894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Recensement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des ressources</a:t>
            </a:r>
          </a:p>
        </p:txBody>
      </p:sp>
      <p:sp>
        <p:nvSpPr>
          <p:cNvPr id="30" name="Triangle isocèle 29">
            <a:extLst>
              <a:ext uri="{FF2B5EF4-FFF2-40B4-BE49-F238E27FC236}">
                <a16:creationId xmlns:a16="http://schemas.microsoft.com/office/drawing/2014/main" id="{73443CAB-ABE3-4263-9197-4DDFBF332FD4}"/>
              </a:ext>
            </a:extLst>
          </p:cNvPr>
          <p:cNvSpPr/>
          <p:nvPr/>
        </p:nvSpPr>
        <p:spPr>
          <a:xfrm rot="5400000">
            <a:off x="3529247" y="4321957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Triangle isocèle 30">
            <a:extLst>
              <a:ext uri="{FF2B5EF4-FFF2-40B4-BE49-F238E27FC236}">
                <a16:creationId xmlns:a16="http://schemas.microsoft.com/office/drawing/2014/main" id="{99CD06BB-BFC2-42AC-B05A-BC46B1A305B6}"/>
              </a:ext>
            </a:extLst>
          </p:cNvPr>
          <p:cNvSpPr/>
          <p:nvPr/>
        </p:nvSpPr>
        <p:spPr>
          <a:xfrm rot="5400000">
            <a:off x="3537811" y="5070257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02D4C41-477E-43F0-9F84-D9E3D052479E}"/>
              </a:ext>
            </a:extLst>
          </p:cNvPr>
          <p:cNvSpPr/>
          <p:nvPr/>
        </p:nvSpPr>
        <p:spPr>
          <a:xfrm>
            <a:off x="3978803" y="4967416"/>
            <a:ext cx="3240000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Consultations d’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oncogériatrie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92AD25-3D7F-4759-A4F6-F5C55AB175DC}"/>
              </a:ext>
            </a:extLst>
          </p:cNvPr>
          <p:cNvSpPr/>
          <p:nvPr/>
        </p:nvSpPr>
        <p:spPr>
          <a:xfrm>
            <a:off x="7608523" y="4954195"/>
            <a:ext cx="3240002" cy="459781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Programmes de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soins et de suivi adaptés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aux personnes âgées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F39ACF2-F147-46F2-8B17-326CCFB9F19E}"/>
              </a:ext>
            </a:extLst>
          </p:cNvPr>
          <p:cNvSpPr/>
          <p:nvPr/>
        </p:nvSpPr>
        <p:spPr>
          <a:xfrm>
            <a:off x="7609132" y="5759681"/>
            <a:ext cx="3240001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Structuration du recours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aux soins enfants/AJA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BCBE6E1-0B33-4A1E-B252-22815ACB1013}"/>
              </a:ext>
            </a:extLst>
          </p:cNvPr>
          <p:cNvSpPr/>
          <p:nvPr/>
        </p:nvSpPr>
        <p:spPr>
          <a:xfrm>
            <a:off x="3978802" y="5752380"/>
            <a:ext cx="3240001" cy="44656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Organisation des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RCCPI</a:t>
            </a:r>
          </a:p>
        </p:txBody>
      </p:sp>
      <p:sp>
        <p:nvSpPr>
          <p:cNvPr id="37" name="Triangle isocèle 36">
            <a:extLst>
              <a:ext uri="{FF2B5EF4-FFF2-40B4-BE49-F238E27FC236}">
                <a16:creationId xmlns:a16="http://schemas.microsoft.com/office/drawing/2014/main" id="{3AB7E235-D3DD-4641-9760-478203747610}"/>
              </a:ext>
            </a:extLst>
          </p:cNvPr>
          <p:cNvSpPr/>
          <p:nvPr/>
        </p:nvSpPr>
        <p:spPr>
          <a:xfrm rot="5400000">
            <a:off x="3552425" y="5886535"/>
            <a:ext cx="410721" cy="15006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7623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90451"/>
            <a:ext cx="10515600" cy="811536"/>
          </a:xfrm>
        </p:spPr>
        <p:txBody>
          <a:bodyPr>
            <a:normAutofit/>
          </a:bodyPr>
          <a:lstStyle/>
          <a:p>
            <a:r>
              <a:rPr lang="fr-FR" dirty="0"/>
              <a:t>Quels prochains défis et perspectives? 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BF945C-74BD-43F3-8ADC-C223AC6CA727}"/>
              </a:ext>
            </a:extLst>
          </p:cNvPr>
          <p:cNvSpPr/>
          <p:nvPr/>
        </p:nvSpPr>
        <p:spPr>
          <a:xfrm>
            <a:off x="1365969" y="1138921"/>
            <a:ext cx="3742981" cy="972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Évolution du contexte</a:t>
            </a:r>
          </a:p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(Stratégie décennale,</a:t>
            </a:r>
          </a:p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Réforme des autorisations)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FB109E-BEFB-4AE0-9877-406671E293E7}"/>
              </a:ext>
            </a:extLst>
          </p:cNvPr>
          <p:cNvSpPr/>
          <p:nvPr/>
        </p:nvSpPr>
        <p:spPr>
          <a:xfrm>
            <a:off x="1360621" y="2507115"/>
            <a:ext cx="3742981" cy="972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Hétérogénéité de fonctionnement, d’exercice des missions, d’organisation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40D29-490D-41E2-B8CD-6D993707679D}"/>
              </a:ext>
            </a:extLst>
          </p:cNvPr>
          <p:cNvSpPr/>
          <p:nvPr/>
        </p:nvSpPr>
        <p:spPr>
          <a:xfrm>
            <a:off x="1360621" y="3875309"/>
            <a:ext cx="3742981" cy="972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Variabilité des articulations entre dispositifs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EFEA68-49D6-4A5F-92E7-06026493B326}"/>
              </a:ext>
            </a:extLst>
          </p:cNvPr>
          <p:cNvSpPr/>
          <p:nvPr/>
        </p:nvSpPr>
        <p:spPr>
          <a:xfrm>
            <a:off x="6906312" y="1138922"/>
            <a:ext cx="3742981" cy="972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Missions prioritaires pertinentes</a:t>
            </a:r>
          </a:p>
        </p:txBody>
      </p:sp>
      <p:sp>
        <p:nvSpPr>
          <p:cNvPr id="11" name="Flèche : droite rayée 10">
            <a:extLst>
              <a:ext uri="{FF2B5EF4-FFF2-40B4-BE49-F238E27FC236}">
                <a16:creationId xmlns:a16="http://schemas.microsoft.com/office/drawing/2014/main" id="{34715795-4BAC-460F-A472-DD82A10DAA77}"/>
              </a:ext>
            </a:extLst>
          </p:cNvPr>
          <p:cNvSpPr/>
          <p:nvPr/>
        </p:nvSpPr>
        <p:spPr>
          <a:xfrm>
            <a:off x="5487940" y="1296801"/>
            <a:ext cx="983378" cy="516953"/>
          </a:xfrm>
          <a:prstGeom prst="stripedRightArrow">
            <a:avLst>
              <a:gd name="adj1" fmla="val 53975"/>
              <a:gd name="adj2" fmla="val 7360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1D32D9-CD10-4728-A1BB-5A4089124DEB}"/>
              </a:ext>
            </a:extLst>
          </p:cNvPr>
          <p:cNvSpPr/>
          <p:nvPr/>
        </p:nvSpPr>
        <p:spPr>
          <a:xfrm>
            <a:off x="1360621" y="5243504"/>
            <a:ext cx="3742981" cy="972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Enjeux de partage des données entre organisations</a:t>
            </a:r>
          </a:p>
        </p:txBody>
      </p:sp>
      <p:sp>
        <p:nvSpPr>
          <p:cNvPr id="18" name="Flèche : droite rayée 17">
            <a:extLst>
              <a:ext uri="{FF2B5EF4-FFF2-40B4-BE49-F238E27FC236}">
                <a16:creationId xmlns:a16="http://schemas.microsoft.com/office/drawing/2014/main" id="{D1E5F229-58F0-4EC7-82E3-8F115978B307}"/>
              </a:ext>
            </a:extLst>
          </p:cNvPr>
          <p:cNvSpPr/>
          <p:nvPr/>
        </p:nvSpPr>
        <p:spPr>
          <a:xfrm>
            <a:off x="5515943" y="2688210"/>
            <a:ext cx="983378" cy="516953"/>
          </a:xfrm>
          <a:prstGeom prst="stripedRightArrow">
            <a:avLst>
              <a:gd name="adj1" fmla="val 53975"/>
              <a:gd name="adj2" fmla="val 7360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 : droite rayée 18">
            <a:extLst>
              <a:ext uri="{FF2B5EF4-FFF2-40B4-BE49-F238E27FC236}">
                <a16:creationId xmlns:a16="http://schemas.microsoft.com/office/drawing/2014/main" id="{C7097CCC-90AB-4566-A296-435EEE524EF0}"/>
              </a:ext>
            </a:extLst>
          </p:cNvPr>
          <p:cNvSpPr/>
          <p:nvPr/>
        </p:nvSpPr>
        <p:spPr>
          <a:xfrm>
            <a:off x="5487940" y="4079619"/>
            <a:ext cx="983378" cy="516953"/>
          </a:xfrm>
          <a:prstGeom prst="stripedRightArrow">
            <a:avLst>
              <a:gd name="adj1" fmla="val 53975"/>
              <a:gd name="adj2" fmla="val 7360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 : droite rayée 19">
            <a:extLst>
              <a:ext uri="{FF2B5EF4-FFF2-40B4-BE49-F238E27FC236}">
                <a16:creationId xmlns:a16="http://schemas.microsoft.com/office/drawing/2014/main" id="{D676C175-EA21-4798-82F0-6E9AB3353E7B}"/>
              </a:ext>
            </a:extLst>
          </p:cNvPr>
          <p:cNvSpPr/>
          <p:nvPr/>
        </p:nvSpPr>
        <p:spPr>
          <a:xfrm>
            <a:off x="5471239" y="5471027"/>
            <a:ext cx="983378" cy="516953"/>
          </a:xfrm>
          <a:prstGeom prst="stripedRightArrow">
            <a:avLst>
              <a:gd name="adj1" fmla="val 53975"/>
              <a:gd name="adj2" fmla="val 7360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B51287-8F63-4DF9-967D-21DA5A400F9D}"/>
              </a:ext>
            </a:extLst>
          </p:cNvPr>
          <p:cNvSpPr/>
          <p:nvPr/>
        </p:nvSpPr>
        <p:spPr>
          <a:xfrm>
            <a:off x="6906310" y="3875310"/>
            <a:ext cx="3742981" cy="972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ts val="2000"/>
              </a:lnSpc>
            </a:pPr>
            <a:r>
              <a:rPr lang="fr-FR" sz="2000" b="1" dirty="0">
                <a:solidFill>
                  <a:schemeClr val="bg1"/>
                </a:solidFill>
              </a:rPr>
              <a:t>Réflexions sur la cohérence et les synergies</a:t>
            </a:r>
          </a:p>
          <a:p>
            <a:pPr algn="ctr"/>
            <a:endParaRPr lang="fr-FR" sz="800" b="1" dirty="0">
              <a:solidFill>
                <a:schemeClr val="bg1"/>
              </a:solidFill>
            </a:endParaRPr>
          </a:p>
          <a:p>
            <a:pPr algn="ctr"/>
            <a:endParaRPr lang="fr-FR" sz="200" b="1" dirty="0">
              <a:solidFill>
                <a:schemeClr val="bg1"/>
              </a:solidFill>
            </a:endParaRP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Rôle des DSRC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ECBFA4-EBBE-442F-835C-E9796AC20ECC}"/>
              </a:ext>
            </a:extLst>
          </p:cNvPr>
          <p:cNvSpPr/>
          <p:nvPr/>
        </p:nvSpPr>
        <p:spPr>
          <a:xfrm>
            <a:off x="6906310" y="2507116"/>
            <a:ext cx="3742981" cy="972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Objectif d’harmonisation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B7D2F19-8E1E-4F2A-ADF2-811321DF0C41}"/>
              </a:ext>
            </a:extLst>
          </p:cNvPr>
          <p:cNvSpPr/>
          <p:nvPr/>
        </p:nvSpPr>
        <p:spPr>
          <a:xfrm>
            <a:off x="6906310" y="5243503"/>
            <a:ext cx="3640606" cy="972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Optimisation des interfaces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(DCC interopérables)</a:t>
            </a: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ED65CDCF-3851-45D5-A4E7-0410D259337C}"/>
              </a:ext>
            </a:extLst>
          </p:cNvPr>
          <p:cNvSpPr/>
          <p:nvPr/>
        </p:nvSpPr>
        <p:spPr>
          <a:xfrm>
            <a:off x="8648262" y="4450097"/>
            <a:ext cx="259076" cy="181206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648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FF90D-373F-EBEB-B499-41878924F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390451"/>
            <a:ext cx="10515600" cy="811536"/>
          </a:xfrm>
        </p:spPr>
        <p:txBody>
          <a:bodyPr>
            <a:normAutofit/>
          </a:bodyPr>
          <a:lstStyle/>
          <a:p>
            <a:r>
              <a:rPr lang="fr-FR" dirty="0"/>
              <a:t>Conclusion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C9D8768-D53C-4BDB-B466-C4EFABEF7993}"/>
              </a:ext>
            </a:extLst>
          </p:cNvPr>
          <p:cNvSpPr/>
          <p:nvPr/>
        </p:nvSpPr>
        <p:spPr>
          <a:xfrm>
            <a:off x="1910994" y="2013825"/>
            <a:ext cx="3000054" cy="3020602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200" b="1" dirty="0"/>
              <a:t>HOMOGÉNÉISER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3BC9C487-5C4E-484B-907F-2BDA27267A12}"/>
              </a:ext>
            </a:extLst>
          </p:cNvPr>
          <p:cNvSpPr/>
          <p:nvPr/>
        </p:nvSpPr>
        <p:spPr>
          <a:xfrm>
            <a:off x="4470974" y="2013825"/>
            <a:ext cx="3000054" cy="3020602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200" b="1" dirty="0"/>
              <a:t>OPTIMISER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A24945FD-EEEF-441F-88C9-F77E19C48964}"/>
              </a:ext>
            </a:extLst>
          </p:cNvPr>
          <p:cNvSpPr/>
          <p:nvPr/>
        </p:nvSpPr>
        <p:spPr>
          <a:xfrm>
            <a:off x="6952183" y="2020684"/>
            <a:ext cx="3000054" cy="3020602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200" b="1" dirty="0"/>
              <a:t>MODERNISER</a:t>
            </a:r>
          </a:p>
        </p:txBody>
      </p:sp>
    </p:spTree>
    <p:extLst>
      <p:ext uri="{BB962C8B-B14F-4D97-AF65-F5344CB8AC3E}">
        <p14:creationId xmlns:p14="http://schemas.microsoft.com/office/powerpoint/2010/main" val="2077961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048BC-1FD9-4DCE-779B-4C49C9813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176" y="3290129"/>
            <a:ext cx="10515599" cy="1497778"/>
          </a:xfrm>
        </p:spPr>
        <p:txBody>
          <a:bodyPr>
            <a:normAutofit fontScale="90000"/>
          </a:bodyPr>
          <a:lstStyle/>
          <a:p>
            <a:r>
              <a:rPr lang="fr-FR" dirty="0"/>
              <a:t>Merci au Conseil scientifique du CNRC et à l’ADIRESCA pour l’invitation</a:t>
            </a:r>
            <a:br>
              <a:rPr lang="fr-FR" dirty="0"/>
            </a:br>
            <a:br>
              <a:rPr lang="fr-FR" dirty="0"/>
            </a:br>
            <a:r>
              <a:rPr lang="fr-FR" dirty="0"/>
              <a:t>Merci pour votre attention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A51A348-DB17-461D-9627-0F3D6CF58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679" y="5261245"/>
            <a:ext cx="1702714" cy="91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4385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b373ee6-7c28-4043-ad0b-3e3378acf4cf">
      <Terms xmlns="http://schemas.microsoft.com/office/infopath/2007/PartnerControls"/>
    </lcf76f155ced4ddcb4097134ff3c332f>
    <TaxCatchAll xmlns="06e2f7bb-c9b2-4e0e-a86d-0f19da7e4936" xsi:nil="true"/>
    <_dlc_DocId xmlns="06e2f7bb-c9b2-4e0e-a86d-0f19da7e4936">YFD3JESRWWD5-620435128-867021</_dlc_DocId>
    <_dlc_DocIdUrl xmlns="06e2f7bb-c9b2-4e0e-a86d-0f19da7e4936">
      <Url>https://idpegasesas.sharepoint.com/sites/ComnCoEvents/_layouts/15/DocIdRedir.aspx?ID=YFD3JESRWWD5-620435128-867021</Url>
      <Description>YFD3JESRWWD5-620435128-867021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8FA07240F294CBC17A04605CBD404" ma:contentTypeVersion="14" ma:contentTypeDescription="Crée un document." ma:contentTypeScope="" ma:versionID="fea47593b607f3db04722842d4d77011">
  <xsd:schema xmlns:xsd="http://www.w3.org/2001/XMLSchema" xmlns:xs="http://www.w3.org/2001/XMLSchema" xmlns:p="http://schemas.microsoft.com/office/2006/metadata/properties" xmlns:ns2="06e2f7bb-c9b2-4e0e-a86d-0f19da7e4936" xmlns:ns3="9b373ee6-7c28-4043-ad0b-3e3378acf4cf" targetNamespace="http://schemas.microsoft.com/office/2006/metadata/properties" ma:root="true" ma:fieldsID="3767811572e0e2ce69cf972a2031a5ca" ns2:_="" ns3:_="">
    <xsd:import namespace="06e2f7bb-c9b2-4e0e-a86d-0f19da7e4936"/>
    <xsd:import namespace="9b373ee6-7c28-4043-ad0b-3e3378acf4c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e2f7bb-c9b2-4e0e-a86d-0f19da7e493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0" nillable="true" ma:displayName="Taxonomy Catch All Column" ma:hidden="true" ma:list="{0b2f8796-86f1-410a-a0f8-a44cff0d1550}" ma:internalName="TaxCatchAll" ma:showField="CatchAllData" ma:web="06e2f7bb-c9b2-4e0e-a86d-0f19da7e49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73ee6-7c28-4043-ad0b-3e3378acf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d8b40812-e03f-4107-9333-f49d2ff583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D6F9018-C8AA-46E8-82C2-F319C03C62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9F08A4-3721-449A-86AC-1F2CDDD29756}">
  <ds:schemaRefs>
    <ds:schemaRef ds:uri="http://schemas.microsoft.com/office/2006/metadata/properties"/>
    <ds:schemaRef ds:uri="http://schemas.microsoft.com/office/infopath/2007/PartnerControls"/>
    <ds:schemaRef ds:uri="06e2f7bb-c9b2-4e0e-a86d-0f19da7e4936"/>
    <ds:schemaRef ds:uri="9b373ee6-7c28-4043-ad0b-3e3378acf4cf"/>
  </ds:schemaRefs>
</ds:datastoreItem>
</file>

<file path=customXml/itemProps3.xml><?xml version="1.0" encoding="utf-8"?>
<ds:datastoreItem xmlns:ds="http://schemas.openxmlformats.org/officeDocument/2006/customXml" ds:itemID="{7E0ED190-E217-495F-BC5E-043920C41DCC}"/>
</file>

<file path=customXml/itemProps4.xml><?xml version="1.0" encoding="utf-8"?>
<ds:datastoreItem xmlns:ds="http://schemas.openxmlformats.org/officeDocument/2006/customXml" ds:itemID="{4567B07E-62BA-434A-963A-B5216A61E10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4C75AA4B-18F5-44ED-A453-EA4C8DBB7F7D}"/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273</Words>
  <Application>Microsoft Office PowerPoint</Application>
  <PresentationFormat>Grand écran</PresentationFormat>
  <Paragraphs>62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Marianne</vt:lpstr>
      <vt:lpstr>Thème Office</vt:lpstr>
      <vt:lpstr>2005-2025 : quel bilan des dispositifs de coordination en cancérologie, promus par l’Institut national du cancer ?</vt:lpstr>
      <vt:lpstr>L’impérative coordination des soins en cancérologie</vt:lpstr>
      <vt:lpstr>L’impérative coordination des soins en cancérologie</vt:lpstr>
      <vt:lpstr>Quelles réussites des différents dispositifs de coordination ?</vt:lpstr>
      <vt:lpstr>Quels prochains défis et perspectives? ?</vt:lpstr>
      <vt:lpstr>Conclusion</vt:lpstr>
      <vt:lpstr>Merci au Conseil scientifique du CNRC et à l’ADIRESCA pour l’invitation  Merci pour votre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WEBER</dc:creator>
  <cp:lastModifiedBy>DUVIARD Anne</cp:lastModifiedBy>
  <cp:revision>48</cp:revision>
  <dcterms:created xsi:type="dcterms:W3CDTF">2025-02-19T16:50:23Z</dcterms:created>
  <dcterms:modified xsi:type="dcterms:W3CDTF">2025-09-19T09:37:38Z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0x0101007EB8FA07240F294CBC17A04605CBD404</vt:lpwstr>
  </property>
  <property fmtid="{D5CDD505-2E9C-101B-9397-08002B2CF9AE}" pid="3" name="_dlc_DocIdItemGuid">
    <vt:lpwstr>17ba3d81-a9e5-4268-a1be-cf3d484b190b</vt:lpwstr>
  </property>
  <property fmtid="{D5CDD505-2E9C-101B-9397-08002B2CF9AE}" pid="4" name="MediaServiceImageTags">
    <vt:lpwstr/>
  </property>
</Properties>
</file>